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669E9-C1EE-4C47-B84D-2C989349C823}" type="datetimeFigureOut">
              <a:rPr lang="cy-GB" smtClean="0"/>
              <a:t>30/03/2023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D730-17A4-4C95-9816-D44A69BD01A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259306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581CA-71A4-4790-8B36-88590FA05CE0}" type="datetimeFigureOut">
              <a:rPr lang="cy-GB" smtClean="0"/>
              <a:t>30/03/2023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30EA5-D6CD-4527-9FC2-0943F21222A1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70405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0EA5-D6CD-4527-9FC2-0943F21222A1}" type="slidenum">
              <a:rPr lang="cy-GB" smtClean="0"/>
              <a:t>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42195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0EA5-D6CD-4527-9FC2-0943F21222A1}" type="slidenum">
              <a:rPr lang="cy-GB" smtClean="0"/>
              <a:t>10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28108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0EA5-D6CD-4527-9FC2-0943F21222A1}" type="slidenum">
              <a:rPr lang="cy-GB" smtClean="0"/>
              <a:t>11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70931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0EA5-D6CD-4527-9FC2-0943F21222A1}" type="slidenum">
              <a:rPr lang="cy-GB" smtClean="0"/>
              <a:t>12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78432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0EA5-D6CD-4527-9FC2-0943F21222A1}" type="slidenum">
              <a:rPr lang="cy-GB" smtClean="0"/>
              <a:t>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5492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0EA5-D6CD-4527-9FC2-0943F21222A1}" type="slidenum">
              <a:rPr lang="cy-GB" smtClean="0"/>
              <a:t>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24804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0EA5-D6CD-4527-9FC2-0943F21222A1}" type="slidenum">
              <a:rPr lang="cy-GB" smtClean="0"/>
              <a:t>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13681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0EA5-D6CD-4527-9FC2-0943F21222A1}" type="slidenum">
              <a:rPr lang="cy-GB" smtClean="0"/>
              <a:t>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37937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0EA5-D6CD-4527-9FC2-0943F21222A1}" type="slidenum">
              <a:rPr lang="cy-GB" smtClean="0"/>
              <a:t>6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3874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0EA5-D6CD-4527-9FC2-0943F21222A1}" type="slidenum">
              <a:rPr lang="cy-GB" smtClean="0"/>
              <a:t>7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727406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0EA5-D6CD-4527-9FC2-0943F21222A1}" type="slidenum">
              <a:rPr lang="cy-GB" smtClean="0"/>
              <a:t>8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336617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0EA5-D6CD-4527-9FC2-0943F21222A1}" type="slidenum">
              <a:rPr lang="cy-GB" smtClean="0"/>
              <a:t>9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0492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F93A-A0E6-4E23-8391-AD81676B0746}" type="datetimeFigureOut">
              <a:rPr lang="cy-GB" smtClean="0"/>
              <a:t>30/03/2023</a:t>
            </a:fld>
            <a:endParaRPr lang="cy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7DBDED-8FE8-4F18-AAF9-73B89939A171}" type="slidenum">
              <a:rPr lang="cy-GB" smtClean="0"/>
              <a:t>‹#›</a:t>
            </a:fld>
            <a:endParaRPr lang="cy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F93A-A0E6-4E23-8391-AD81676B0746}" type="datetimeFigureOut">
              <a:rPr lang="cy-GB" smtClean="0"/>
              <a:t>30/03/2023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BDED-8FE8-4F18-AAF9-73B89939A171}" type="slidenum">
              <a:rPr lang="cy-GB" smtClean="0"/>
              <a:t>‹#›</a:t>
            </a:fld>
            <a:endParaRPr lang="cy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97DBDED-8FE8-4F18-AAF9-73B89939A171}" type="slidenum">
              <a:rPr lang="cy-GB" smtClean="0"/>
              <a:t>‹#›</a:t>
            </a:fld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F93A-A0E6-4E23-8391-AD81676B0746}" type="datetimeFigureOut">
              <a:rPr lang="cy-GB" smtClean="0"/>
              <a:t>30/03/2023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F93A-A0E6-4E23-8391-AD81676B0746}" type="datetimeFigureOut">
              <a:rPr lang="cy-GB" smtClean="0"/>
              <a:t>30/03/2023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97DBDED-8FE8-4F18-AAF9-73B89939A171}" type="slidenum">
              <a:rPr lang="cy-GB" smtClean="0"/>
              <a:t>‹#›</a:t>
            </a:fld>
            <a:endParaRPr lang="cy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F93A-A0E6-4E23-8391-AD81676B0746}" type="datetimeFigureOut">
              <a:rPr lang="cy-GB" smtClean="0"/>
              <a:t>30/03/2023</a:t>
            </a:fld>
            <a:endParaRPr lang="cy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7DBDED-8FE8-4F18-AAF9-73B89939A171}" type="slidenum">
              <a:rPr lang="cy-GB" smtClean="0"/>
              <a:t>‹#›</a:t>
            </a:fld>
            <a:endParaRPr lang="cy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127F93A-A0E6-4E23-8391-AD81676B0746}" type="datetimeFigureOut">
              <a:rPr lang="cy-GB" smtClean="0"/>
              <a:t>30/03/2023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BDED-8FE8-4F18-AAF9-73B89939A171}" type="slidenum">
              <a:rPr lang="cy-GB" smtClean="0"/>
              <a:t>‹#›</a:t>
            </a:fld>
            <a:endParaRPr lang="cy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F93A-A0E6-4E23-8391-AD81676B0746}" type="datetimeFigureOut">
              <a:rPr lang="cy-GB" smtClean="0"/>
              <a:t>30/03/2023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y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97DBDED-8FE8-4F18-AAF9-73B89939A171}" type="slidenum">
              <a:rPr lang="cy-GB" smtClean="0"/>
              <a:t>‹#›</a:t>
            </a:fld>
            <a:endParaRPr lang="cy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F93A-A0E6-4E23-8391-AD81676B0746}" type="datetimeFigureOut">
              <a:rPr lang="cy-GB" smtClean="0"/>
              <a:t>30/03/2023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97DBDED-8FE8-4F18-AAF9-73B89939A171}" type="slidenum">
              <a:rPr lang="cy-GB" smtClean="0"/>
              <a:t>‹#›</a:t>
            </a:fld>
            <a:endParaRPr lang="cy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F93A-A0E6-4E23-8391-AD81676B0746}" type="datetimeFigureOut">
              <a:rPr lang="cy-GB" smtClean="0"/>
              <a:t>30/03/2023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7DBDED-8FE8-4F18-AAF9-73B89939A171}" type="slidenum">
              <a:rPr lang="cy-GB" smtClean="0"/>
              <a:t>‹#›</a:t>
            </a:fld>
            <a:endParaRPr lang="cy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7DBDED-8FE8-4F18-AAF9-73B89939A171}" type="slidenum">
              <a:rPr lang="cy-GB" smtClean="0"/>
              <a:t>‹#›</a:t>
            </a:fld>
            <a:endParaRPr lang="cy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F93A-A0E6-4E23-8391-AD81676B0746}" type="datetimeFigureOut">
              <a:rPr lang="cy-GB" smtClean="0"/>
              <a:t>30/03/2023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y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97DBDED-8FE8-4F18-AAF9-73B89939A171}" type="slidenum">
              <a:rPr lang="cy-GB" smtClean="0"/>
              <a:t>‹#›</a:t>
            </a:fld>
            <a:endParaRPr lang="cy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127F93A-A0E6-4E23-8391-AD81676B0746}" type="datetimeFigureOut">
              <a:rPr lang="cy-GB" smtClean="0"/>
              <a:t>30/03/2023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y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27F93A-A0E6-4E23-8391-AD81676B0746}" type="datetimeFigureOut">
              <a:rPr lang="cy-GB" smtClean="0"/>
              <a:t>30/03/2023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y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7DBDED-8FE8-4F18-AAF9-73B89939A171}" type="slidenum">
              <a:rPr lang="cy-GB" smtClean="0"/>
              <a:t>‹#›</a:t>
            </a:fld>
            <a:endParaRPr lang="cy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ttps/www.youtube.com/watch?v=qP-7GNoDJ5cyoutu.be/qP-7GNoDJ5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P0NsqAgB4xE?t=1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 dirty="0"/>
              <a:t>Fuoch chi ’rioed yn morio?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0F34C1E-9FCA-19D7-6DD5-39BBEDB4C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91" y="3458147"/>
            <a:ext cx="1612018" cy="241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4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Caneuon Môr : siantis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y-GB" dirty="0"/>
              <a:t>Nathan  Evans ‘Wellerman’</a:t>
            </a:r>
          </a:p>
          <a:p>
            <a:r>
              <a:rPr lang="cy-GB" dirty="0">
                <a:hlinkClick r:id="rId3"/>
              </a:rPr>
              <a:t>https://https://www.youtube.com/watch?v=qP-7GNoDJ5cyoutu.be/qP-7GNoDJ5c</a:t>
            </a:r>
            <a:endParaRPr lang="cy-GB" dirty="0"/>
          </a:p>
          <a:p>
            <a:endParaRPr lang="cy-GB" dirty="0"/>
          </a:p>
          <a:p>
            <a:r>
              <a:rPr lang="cy-GB" dirty="0"/>
              <a:t>J Glynn Davies  Cerddi Porth-dinllaen</a:t>
            </a:r>
          </a:p>
          <a:p>
            <a:r>
              <a:rPr lang="cy-GB" dirty="0">
                <a:hlinkClick r:id="rId4"/>
              </a:rPr>
              <a:t>https://youtu.be/P0NsqAgB4xE?t=10</a:t>
            </a:r>
            <a:endParaRPr lang="cy-GB" dirty="0"/>
          </a:p>
          <a:p>
            <a:r>
              <a:rPr lang="cy-GB" dirty="0"/>
              <a:t>https://youtu.be/EikaXj8e_Mg</a:t>
            </a: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96815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dirty="0"/>
              <a:t>‘Llongau Caernarfon’</a:t>
            </a:r>
            <a:br>
              <a:rPr lang="cy-GB" dirty="0"/>
            </a:br>
            <a:r>
              <a:rPr lang="cy-GB" sz="3100" dirty="0"/>
              <a:t>J Glyn Davies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820472" cy="4637112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Mae'r holl longau ar y cei yn </a:t>
            </a:r>
            <a:r>
              <a:rPr lang="cy-GB" sz="2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llwytho</a:t>
            </a: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Pam na chaf i fynd fel pawb i forio?</a:t>
            </a: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Dacw dair  yn dechrau </a:t>
            </a:r>
            <a:r>
              <a:rPr lang="cy-GB" sz="2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war</a:t>
            </a:r>
            <a:r>
              <a:rPr lang="cy-GB" sz="25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</a:t>
            </a:r>
            <a:r>
              <a:rPr lang="cy-GB" sz="2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io</a:t>
            </a: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Ac am hwylio heno</a:t>
            </a:r>
          </a:p>
          <a:p>
            <a:pPr marL="0" indent="0">
              <a:buNone/>
            </a:pPr>
            <a:r>
              <a:rPr lang="cy-GB" sz="2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 Birkinhead, Bordo a Wiclo</a:t>
            </a: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Toc daw'r stemar bach i'w </a:t>
            </a:r>
            <a:r>
              <a:rPr lang="cy-GB" sz="2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towio</a:t>
            </a: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Golau coch ar waliau wrth fynd heibio</a:t>
            </a:r>
          </a:p>
          <a:p>
            <a:pPr marL="0" indent="0">
              <a:buNone/>
            </a:pPr>
            <a:endParaRPr lang="cy-GB" sz="29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Llongau'n mynd a dod a llongau'n canlyn</a:t>
            </a: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Heddiw, fory ac yfory wedyn</a:t>
            </a: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Mynd a'u </a:t>
            </a:r>
            <a:r>
              <a:rPr lang="cy-GB" sz="2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llwyth</a:t>
            </a:r>
            <a:r>
              <a:rPr lang="cy-GB" sz="2900" dirty="0">
                <a:latin typeface="Arial Rounded MT Bold" panose="020F0704030504030204" pitchFamily="34" charset="0"/>
              </a:rPr>
              <a:t> o lechi gleision</a:t>
            </a: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Dan eu hwyliau gwynion</a:t>
            </a:r>
          </a:p>
          <a:p>
            <a:pPr marL="0" indent="0">
              <a:buNone/>
            </a:pPr>
            <a:r>
              <a:rPr lang="cy-GB" sz="2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Rhai i Ffrainc a rhai i'r Werddon</a:t>
            </a: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Toc daw'r stemar bach i'w towio</a:t>
            </a: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Golau gwyrdd ar waliau wrth fynd heibio</a:t>
            </a:r>
          </a:p>
          <a:p>
            <a:pPr marL="0" indent="0">
              <a:buNone/>
            </a:pPr>
            <a:endParaRPr lang="cy-GB" sz="29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cy-GB" sz="2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Pam na chaf i fynd yn llongwr</a:t>
            </a:r>
          </a:p>
          <a:p>
            <a:pPr marL="0" indent="0">
              <a:buNone/>
            </a:pPr>
            <a:r>
              <a:rPr lang="cy-GB" sz="2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Ar holl longau yn llwytho yn yr harbwr?</a:t>
            </a:r>
          </a:p>
          <a:p>
            <a:pPr marL="0" indent="0">
              <a:buNone/>
            </a:pPr>
            <a:endParaRPr lang="cy-GB" sz="29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Holaf ym mhob llong ar hyd yr harbwr</a:t>
            </a: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'Oes 'na le i hogyn fynd yn llongwr?</a:t>
            </a: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A chael </a:t>
            </a:r>
            <a:r>
              <a:rPr lang="cy-GB" sz="2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spleinsio rhaff </a:t>
            </a:r>
            <a:r>
              <a:rPr lang="cy-GB" sz="2900" dirty="0">
                <a:latin typeface="Arial Rounded MT Bold" panose="020F0704030504030204" pitchFamily="34" charset="0"/>
              </a:rPr>
              <a:t>a </a:t>
            </a:r>
            <a:r>
              <a:rPr lang="cy-GB" sz="2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rhiffio?</a:t>
            </a: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A chael dysgu llywio?</a:t>
            </a:r>
          </a:p>
          <a:p>
            <a:pPr marL="0" indent="0">
              <a:buNone/>
            </a:pPr>
            <a:r>
              <a:rPr lang="cy-GB" sz="2900" dirty="0">
                <a:latin typeface="Arial Rounded MT Bold" panose="020F0704030504030204" pitchFamily="34" charset="0"/>
              </a:rPr>
              <a:t>A chael mynd mewn cwch i </a:t>
            </a:r>
            <a:r>
              <a:rPr lang="cy-GB" sz="2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sgwlio</a:t>
            </a:r>
            <a:r>
              <a:rPr lang="cy-GB" sz="2900" dirty="0">
                <a:latin typeface="Arial Rounded MT Bold" panose="020F0704030504030204" pitchFamily="34" charset="0"/>
              </a:rPr>
              <a:t>?‘</a:t>
            </a:r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r>
              <a:rPr lang="cy-GB" sz="5100" dirty="0">
                <a:solidFill>
                  <a:srgbClr val="FF0000"/>
                </a:solidFill>
              </a:rPr>
              <a:t>Beth yw ystyr y geiriau hyn?</a:t>
            </a:r>
          </a:p>
          <a:p>
            <a:pPr marL="0" indent="0">
              <a:buNone/>
            </a:pPr>
            <a:r>
              <a:rPr lang="cy-GB" sz="5100" dirty="0">
                <a:solidFill>
                  <a:schemeClr val="bg1"/>
                </a:solidFill>
              </a:rPr>
              <a:t>Ffeindiwch y llefydd hyn ar fap</a:t>
            </a:r>
          </a:p>
        </p:txBody>
      </p:sp>
    </p:spTree>
    <p:extLst>
      <p:ext uri="{BB962C8B-B14F-4D97-AF65-F5344CB8AC3E}">
        <p14:creationId xmlns:p14="http://schemas.microsoft.com/office/powerpoint/2010/main" val="393340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>
                <a:solidFill>
                  <a:srgbClr val="FF0000"/>
                </a:solidFill>
              </a:rPr>
              <a:t>Hoffech CHI fynd i  forio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2" y="1447151"/>
            <a:ext cx="3857105" cy="4530436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y-GB" dirty="0"/>
          </a:p>
          <a:p>
            <a:r>
              <a:rPr lang="cy-GB" dirty="0"/>
              <a:t>Pa bethau fuasech chi’n pacio yn eich trync?</a:t>
            </a:r>
          </a:p>
          <a:p>
            <a:pPr marL="0" indent="0">
              <a:buNone/>
            </a:pPr>
            <a:endParaRPr lang="cy-GB" dirty="0"/>
          </a:p>
          <a:p>
            <a:r>
              <a:rPr lang="cy-GB" dirty="0"/>
              <a:t>Lle hoffech chi fynd?</a:t>
            </a:r>
          </a:p>
          <a:p>
            <a:endParaRPr lang="cy-GB" dirty="0"/>
          </a:p>
          <a:p>
            <a:r>
              <a:rPr lang="cy-GB" dirty="0"/>
              <a:t>Pa fath o waith hoffech chi wneud ?</a:t>
            </a:r>
          </a:p>
          <a:p>
            <a:endParaRPr lang="cy-GB" dirty="0"/>
          </a:p>
          <a:p>
            <a:r>
              <a:rPr lang="cy-GB" dirty="0"/>
              <a:t>Anfonwch neges adra !</a:t>
            </a: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48957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2520280"/>
          </a:xfrm>
        </p:spPr>
        <p:txBody>
          <a:bodyPr>
            <a:normAutofit/>
          </a:bodyPr>
          <a:lstStyle/>
          <a:p>
            <a:r>
              <a:rPr lang="cy-GB" sz="13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MÔR</a:t>
            </a:r>
          </a:p>
        </p:txBody>
      </p:sp>
    </p:spTree>
    <p:extLst>
      <p:ext uri="{BB962C8B-B14F-4D97-AF65-F5344CB8AC3E}">
        <p14:creationId xmlns:p14="http://schemas.microsoft.com/office/powerpoint/2010/main" val="371283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>
                <a:solidFill>
                  <a:schemeClr val="tx1"/>
                </a:solidFill>
              </a:rPr>
              <a:t>Geiriau   môr+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y-GB" dirty="0">
                <a:solidFill>
                  <a:schemeClr val="tx1"/>
                </a:solidFill>
              </a:rPr>
              <a:t>Geiriau  yn cynnwys ‘môr’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74874"/>
            <a:ext cx="4040188" cy="4350469"/>
          </a:xfrm>
        </p:spPr>
        <p:txBody>
          <a:bodyPr>
            <a:normAutofit lnSpcReduction="10000"/>
          </a:bodyPr>
          <a:lstStyle/>
          <a:p>
            <a:r>
              <a:rPr lang="cy-GB" sz="2400" b="1" dirty="0"/>
              <a:t>Morlo</a:t>
            </a:r>
          </a:p>
          <a:p>
            <a:r>
              <a:rPr lang="cy-GB" sz="2400" b="1" dirty="0"/>
              <a:t>Mor-forwyn</a:t>
            </a:r>
          </a:p>
          <a:p>
            <a:r>
              <a:rPr lang="cy-GB" sz="2400" b="1" dirty="0"/>
              <a:t>Morfa</a:t>
            </a:r>
          </a:p>
          <a:p>
            <a:r>
              <a:rPr lang="cy-GB" sz="2400" b="1" dirty="0"/>
              <a:t>Morfil</a:t>
            </a:r>
          </a:p>
          <a:p>
            <a:r>
              <a:rPr lang="cy-GB" sz="2400" b="1" dirty="0"/>
              <a:t>Morfarch</a:t>
            </a:r>
          </a:p>
          <a:p>
            <a:r>
              <a:rPr lang="cy-GB" sz="2400" b="1" dirty="0"/>
              <a:t>Mordaith</a:t>
            </a:r>
          </a:p>
          <a:p>
            <a:r>
              <a:rPr lang="cy-GB" sz="2400" b="1" dirty="0"/>
              <a:t>morleidr</a:t>
            </a:r>
          </a:p>
          <a:p>
            <a:r>
              <a:rPr lang="cy-GB" sz="2400" b="1" dirty="0"/>
              <a:t>Morwr</a:t>
            </a:r>
          </a:p>
          <a:p>
            <a:r>
              <a:rPr lang="cy-GB" sz="2400" b="1" dirty="0"/>
              <a:t>Morio</a:t>
            </a:r>
          </a:p>
          <a:p>
            <a:r>
              <a:rPr lang="cy-GB" sz="2400" b="1" dirty="0"/>
              <a:t>morglawdd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y-GB" b="1" dirty="0"/>
              <a:t>Draenog môr</a:t>
            </a:r>
          </a:p>
          <a:p>
            <a:r>
              <a:rPr lang="cy-GB" b="1" dirty="0"/>
              <a:t>Pysgod y môr</a:t>
            </a:r>
          </a:p>
          <a:p>
            <a:r>
              <a:rPr lang="cy-GB" b="1" dirty="0"/>
              <a:t>Bwyd  môr</a:t>
            </a:r>
          </a:p>
          <a:p>
            <a:r>
              <a:rPr lang="cy-GB" b="1" dirty="0"/>
              <a:t>Cregyn môr</a:t>
            </a:r>
          </a:p>
          <a:p>
            <a:endParaRPr lang="cy-GB" b="1" dirty="0"/>
          </a:p>
          <a:p>
            <a:r>
              <a:rPr lang="cy-GB" b="1" dirty="0"/>
              <a:t>Cefnfor</a:t>
            </a:r>
          </a:p>
          <a:p>
            <a:r>
              <a:rPr lang="cy-GB" b="1" dirty="0"/>
              <a:t>Arfordir</a:t>
            </a:r>
          </a:p>
          <a:p>
            <a:r>
              <a:rPr lang="cy-GB" b="1" dirty="0"/>
              <a:t>Tramor</a:t>
            </a:r>
          </a:p>
          <a:p>
            <a:r>
              <a:rPr lang="cy-GB" b="1" dirty="0"/>
              <a:t>Tanfor </a:t>
            </a:r>
          </a:p>
          <a:p>
            <a:endParaRPr lang="cy-GB" b="1" dirty="0"/>
          </a:p>
          <a:p>
            <a:endParaRPr lang="cy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‘corff o ddŵr heli’ yw môr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67544" y="2204864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y-GB" b="1" dirty="0"/>
          </a:p>
          <a:p>
            <a:pPr marL="0" indent="0">
              <a:buNone/>
            </a:pPr>
            <a:r>
              <a:rPr lang="cy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42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Ar y Môr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371000"/>
            <a:ext cx="8219256" cy="4755163"/>
          </a:xfrm>
        </p:spPr>
        <p:txBody>
          <a:bodyPr/>
          <a:lstStyle/>
          <a:p>
            <a:r>
              <a:rPr lang="cy-GB" dirty="0"/>
              <a:t>Morwr</a:t>
            </a:r>
          </a:p>
        </p:txBody>
      </p:sp>
      <p:pic>
        <p:nvPicPr>
          <p:cNvPr id="1027" name="Picture 3" descr="C:\Users\Admin\AppData\Local\Microsoft\Windows\Temporary Internet Files\Content.IE5\TK6X515S\sailor-1488891802IB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8973"/>
            <a:ext cx="1512168" cy="25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77762" y="1371000"/>
            <a:ext cx="176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3200" dirty="0"/>
              <a:t>Morio </a:t>
            </a:r>
          </a:p>
        </p:txBody>
      </p:sp>
      <p:pic>
        <p:nvPicPr>
          <p:cNvPr id="1028" name="Picture 4" descr="C:\Users\Admin\AppData\Local\Microsoft\Windows\Temporary Internet Files\Content.IE5\A9DVRS7B\Cruise_ship_Seven_Seas_Mariner_in_Alanya_harbor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25" y="3272724"/>
            <a:ext cx="2915803" cy="17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AppData\Local\Microsoft\Windows\Temporary Internet Files\Content.IE5\A9DVRS7B\838px-Tarangini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36" y="3346929"/>
            <a:ext cx="2226621" cy="15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AppData\Local\Microsoft\Windows\Temporary Internet Files\Content.IE5\DLS2HUYN\Lighthouse-Bay-Sea-Ship-Historical-Port-Lightship-630442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11" y="1349870"/>
            <a:ext cx="2507000" cy="16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AppData\Local\Microsoft\Windows\Temporary Internet Files\Content.IE5\ORSMKJIC\shutterstock_76791946-scaled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68" y="5138143"/>
            <a:ext cx="1868550" cy="150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AppData\Local\Microsoft\Windows\Temporary Internet Files\Content.IE5\TK6X515S\Warnemünde_LPG-Tanker_(01)_2006-09-2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56" y="5085184"/>
            <a:ext cx="2906855" cy="148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AppData\Local\Microsoft\Windows\Temporary Internet Files\Content.IE5\ORSMKJIC\Small_Scarborough_fishing_boat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64" y="1933746"/>
            <a:ext cx="1759962" cy="11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AppData\Local\Microsoft\Windows\Temporary Internet Files\Content.IE5\ORSMKJIC\the-fishermen-fishing-the-work-the-sea-preview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" y="4827358"/>
            <a:ext cx="2728925" cy="181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2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>
                <a:solidFill>
                  <a:srgbClr val="FF0000"/>
                </a:solidFill>
              </a:rPr>
              <a:t>Tasgau 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y-GB" dirty="0"/>
              <a:t>Yn yr Amgueddfa </a:t>
            </a:r>
            <a:r>
              <a:rPr lang="cy-GB" dirty="0">
                <a:solidFill>
                  <a:srgbClr val="FF0000"/>
                </a:solidFill>
              </a:rPr>
              <a:t>for</a:t>
            </a:r>
            <a:r>
              <a:rPr lang="cy-GB" dirty="0"/>
              <a:t>wrol  yma mae llawer o bethau </a:t>
            </a:r>
            <a:r>
              <a:rPr lang="cy-GB" dirty="0">
                <a:solidFill>
                  <a:srgbClr val="FF0000"/>
                </a:solidFill>
              </a:rPr>
              <a:t>mor</a:t>
            </a:r>
            <a:r>
              <a:rPr lang="cy-GB" dirty="0"/>
              <a:t>wrol : mewn grwpiau, ewch o gwmpas y stafell yn nodi eitemau </a:t>
            </a:r>
            <a:r>
              <a:rPr lang="cy-GB" dirty="0">
                <a:solidFill>
                  <a:srgbClr val="FF0000"/>
                </a:solidFill>
              </a:rPr>
              <a:t>mor</a:t>
            </a:r>
            <a:r>
              <a:rPr lang="cy-GB" dirty="0"/>
              <a:t>wrol i mi....</a:t>
            </a:r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r>
              <a:rPr lang="cy-GB" dirty="0"/>
              <a:t>2. Rhestrwch ddulliau o </a:t>
            </a:r>
            <a:r>
              <a:rPr lang="cy-GB" dirty="0">
                <a:solidFill>
                  <a:srgbClr val="FF0000"/>
                </a:solidFill>
              </a:rPr>
              <a:t>for</a:t>
            </a:r>
            <a:r>
              <a:rPr lang="cy-GB" dirty="0"/>
              <a:t>io (e.e. cwch)</a:t>
            </a:r>
          </a:p>
          <a:p>
            <a:pPr marL="0" indent="0">
              <a:buNone/>
            </a:pPr>
            <a:endParaRPr lang="cy-GB" dirty="0"/>
          </a:p>
          <a:p>
            <a:pPr marL="0" indent="0">
              <a:buNone/>
            </a:pPr>
            <a:endParaRPr lang="cy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45" y="2996952"/>
            <a:ext cx="1411717" cy="1768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49027"/>
            <a:ext cx="2297356" cy="15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2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>
                <a:solidFill>
                  <a:srgbClr val="FF0000"/>
                </a:solidFill>
              </a:rPr>
              <a:t>Cwch, Bad, Llong....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cy-GB" sz="5100" b="1" dirty="0"/>
              <a:t>Bad achub                         </a:t>
            </a:r>
          </a:p>
          <a:p>
            <a:pPr marL="0" indent="0">
              <a:buNone/>
            </a:pPr>
            <a:r>
              <a:rPr lang="cy-GB" sz="5100" b="1" dirty="0"/>
              <a:t>Bad stemar</a:t>
            </a:r>
          </a:p>
          <a:p>
            <a:pPr marL="0" indent="0">
              <a:buNone/>
            </a:pPr>
            <a:r>
              <a:rPr lang="cy-GB" sz="5100" b="1" dirty="0"/>
              <a:t>Cwch ‘sgota</a:t>
            </a:r>
          </a:p>
          <a:p>
            <a:pPr marL="0" indent="0">
              <a:buNone/>
            </a:pPr>
            <a:endParaRPr lang="cy-GB" sz="5100" b="1" dirty="0"/>
          </a:p>
          <a:p>
            <a:pPr marL="0" indent="0">
              <a:buNone/>
            </a:pPr>
            <a:r>
              <a:rPr lang="cy-GB" sz="5100" b="1" dirty="0"/>
              <a:t>Caiac </a:t>
            </a:r>
          </a:p>
          <a:p>
            <a:pPr marL="0" indent="0">
              <a:buNone/>
            </a:pPr>
            <a:r>
              <a:rPr lang="cy-GB" sz="5100" b="1" dirty="0"/>
              <a:t>iot</a:t>
            </a:r>
          </a:p>
          <a:p>
            <a:pPr marL="0" indent="0">
              <a:buNone/>
            </a:pPr>
            <a:r>
              <a:rPr lang="cy-GB" sz="5100" b="1" dirty="0"/>
              <a:t>Dingi</a:t>
            </a:r>
          </a:p>
          <a:p>
            <a:pPr marL="0" indent="0">
              <a:buNone/>
            </a:pPr>
            <a:r>
              <a:rPr lang="cy-GB" sz="5100" b="1" dirty="0"/>
              <a:t>Canŵ</a:t>
            </a:r>
          </a:p>
          <a:p>
            <a:pPr marL="0" indent="0">
              <a:buNone/>
            </a:pPr>
            <a:r>
              <a:rPr lang="cy-GB" sz="5100" b="1" dirty="0"/>
              <a:t>Cwch rhwyfo</a:t>
            </a:r>
          </a:p>
          <a:p>
            <a:pPr marL="0" indent="0">
              <a:buNone/>
            </a:pPr>
            <a:endParaRPr lang="cy-GB" sz="5100" b="1" dirty="0"/>
          </a:p>
          <a:p>
            <a:pPr marL="0" indent="0">
              <a:buNone/>
            </a:pPr>
            <a:r>
              <a:rPr lang="cy-GB" sz="5100" b="1" dirty="0"/>
              <a:t>Llong hwyliau</a:t>
            </a:r>
          </a:p>
          <a:p>
            <a:pPr marL="0" indent="0">
              <a:buNone/>
            </a:pPr>
            <a:r>
              <a:rPr lang="cy-GB" sz="5100" b="1" dirty="0"/>
              <a:t>Llong ager (ager-long)</a:t>
            </a:r>
          </a:p>
          <a:p>
            <a:pPr marL="0" indent="0">
              <a:buNone/>
            </a:pPr>
            <a:r>
              <a:rPr lang="cy-GB" sz="5100" b="1" dirty="0"/>
              <a:t>Stemar</a:t>
            </a:r>
          </a:p>
          <a:p>
            <a:pPr marL="0" indent="0">
              <a:buNone/>
            </a:pPr>
            <a:r>
              <a:rPr lang="cy-GB" sz="5100" b="1" dirty="0"/>
              <a:t>Llong bleser (cruiseship)</a:t>
            </a:r>
          </a:p>
          <a:p>
            <a:pPr marL="0" indent="0">
              <a:buNone/>
            </a:pPr>
            <a:r>
              <a:rPr lang="cy-GB" sz="5100" b="1" dirty="0"/>
              <a:t>Llong badl</a:t>
            </a:r>
          </a:p>
          <a:p>
            <a:pPr marL="0" indent="0">
              <a:buNone/>
            </a:pPr>
            <a:r>
              <a:rPr lang="cy-GB" sz="5100" b="1" dirty="0"/>
              <a:t>Tancer</a:t>
            </a:r>
          </a:p>
          <a:p>
            <a:pPr marL="0" indent="0">
              <a:buNone/>
            </a:pPr>
            <a:r>
              <a:rPr lang="cy-GB" sz="5100" b="1" dirty="0"/>
              <a:t>Tancer olew</a:t>
            </a:r>
          </a:p>
          <a:p>
            <a:pPr marL="0" indent="0">
              <a:buNone/>
            </a:pPr>
            <a:r>
              <a:rPr lang="cy-GB" sz="5100" b="1" dirty="0"/>
              <a:t>Llong danfor</a:t>
            </a:r>
          </a:p>
          <a:p>
            <a:pPr marL="0" indent="0">
              <a:buNone/>
            </a:pPr>
            <a:endParaRPr lang="cy-GB" sz="3800" b="1" dirty="0"/>
          </a:p>
          <a:p>
            <a:pPr marL="0" indent="0">
              <a:buNone/>
            </a:pPr>
            <a:endParaRPr lang="cy-GB" sz="4500" b="1" dirty="0"/>
          </a:p>
          <a:p>
            <a:endParaRPr lang="cy-GB" dirty="0"/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9454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! Gwnewch dabl o longau: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y-GB" dirty="0"/>
              <a:t>Fath o long  </a:t>
            </a:r>
          </a:p>
          <a:p>
            <a:r>
              <a:rPr lang="cy-GB" dirty="0"/>
              <a:t>Gwneuthuriad </a:t>
            </a:r>
          </a:p>
          <a:p>
            <a:r>
              <a:rPr lang="cy-GB" dirty="0"/>
              <a:t>Tanwydd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60426"/>
              </p:ext>
            </p:extLst>
          </p:nvPr>
        </p:nvGraphicFramePr>
        <p:xfrm>
          <a:off x="1403648" y="401987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y-GB" dirty="0"/>
                        <a:t>Fath o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-GB" dirty="0"/>
                        <a:t>Gwnaed o...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-GB" dirty="0"/>
                        <a:t>Tanwydd 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y-GB" dirty="0"/>
                        <a:t>Llong hwylio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-GB" dirty="0"/>
                        <a:t>coed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-GB" dirty="0"/>
                        <a:t>Gwynt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y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y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y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44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>
                <a:solidFill>
                  <a:srgbClr val="FF0000"/>
                </a:solidFill>
              </a:rPr>
              <a:t>Llongau hwyliau  ers talwm...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y-GB" b="1" dirty="0">
                <a:solidFill>
                  <a:srgbClr val="FF0000"/>
                </a:solidFill>
              </a:rPr>
              <a:t>Barc</a:t>
            </a:r>
            <a:r>
              <a:rPr lang="cy-GB" dirty="0">
                <a:solidFill>
                  <a:srgbClr val="FF0000"/>
                </a:solidFill>
              </a:rPr>
              <a:t> </a:t>
            </a:r>
            <a:r>
              <a:rPr lang="cy-GB" dirty="0"/>
              <a:t> :  o leiaf 3 mast, rigin sgwâr, a rigin  </a:t>
            </a:r>
            <a:r>
              <a:rPr lang="cy-GB" dirty="0">
                <a:solidFill>
                  <a:schemeClr val="bg2">
                    <a:lumMod val="50000"/>
                  </a:schemeClr>
                </a:solidFill>
              </a:rPr>
              <a:t>yn ei hyd  </a:t>
            </a:r>
            <a:r>
              <a:rPr lang="cy-GB" dirty="0"/>
              <a:t>‘blaen ac ol’ (fore and aft)  ar y cefn</a:t>
            </a:r>
          </a:p>
          <a:p>
            <a:r>
              <a:rPr lang="cy-GB" b="1" dirty="0">
                <a:solidFill>
                  <a:srgbClr val="FF0000"/>
                </a:solidFill>
              </a:rPr>
              <a:t>Barcentîn</a:t>
            </a:r>
            <a:r>
              <a:rPr lang="cy-GB" dirty="0"/>
              <a:t> : 3-4mast, rigin sgwâr ar y mast blaen, blaen ac ól fel arall</a:t>
            </a:r>
          </a:p>
          <a:p>
            <a:r>
              <a:rPr lang="cy-GB" b="1" dirty="0">
                <a:solidFill>
                  <a:srgbClr val="FF0000"/>
                </a:solidFill>
              </a:rPr>
              <a:t>Brig </a:t>
            </a:r>
            <a:r>
              <a:rPr lang="cy-GB" dirty="0"/>
              <a:t> :  2 fast, rigin sgwâr</a:t>
            </a:r>
          </a:p>
          <a:p>
            <a:r>
              <a:rPr lang="cy-GB" dirty="0"/>
              <a:t>Brigantîn : 2 fast , rigin sgwâr ar y blaen</a:t>
            </a:r>
          </a:p>
          <a:p>
            <a:r>
              <a:rPr lang="cy-GB" b="1" dirty="0">
                <a:solidFill>
                  <a:srgbClr val="FF0000"/>
                </a:solidFill>
              </a:rPr>
              <a:t>Brigantîn  :  </a:t>
            </a:r>
            <a:r>
              <a:rPr lang="cy-GB" dirty="0"/>
              <a:t>2 fast, rigin sgwâr ar y mast blaen,yn ei hyd ar y cefn </a:t>
            </a:r>
          </a:p>
          <a:p>
            <a:r>
              <a:rPr lang="cy-GB" b="1" dirty="0">
                <a:solidFill>
                  <a:srgbClr val="FF0000"/>
                </a:solidFill>
              </a:rPr>
              <a:t>Sgŵner : </a:t>
            </a:r>
            <a:r>
              <a:rPr lang="cy-GB" dirty="0"/>
              <a:t>2 fast,  rigin </a:t>
            </a:r>
            <a:r>
              <a:rPr lang="cy-GB" dirty="0">
                <a:solidFill>
                  <a:schemeClr val="bg2">
                    <a:lumMod val="50000"/>
                  </a:schemeClr>
                </a:solidFill>
              </a:rPr>
              <a:t>yn ei hyd</a:t>
            </a:r>
            <a:r>
              <a:rPr lang="cy-GB" dirty="0"/>
              <a:t>, hwyl uchaf  y mast blaen yn sgwâr</a:t>
            </a:r>
            <a:endParaRPr lang="cy-GB" b="1" dirty="0"/>
          </a:p>
          <a:p>
            <a:endParaRPr lang="cy-GB" dirty="0"/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55567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>
                <a:solidFill>
                  <a:srgbClr val="FF0000"/>
                </a:solidFill>
              </a:rPr>
              <a:t>Eich tro chi ! Tasgau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y-GB" u="sng" dirty="0">
                <a:solidFill>
                  <a:srgbClr val="FF0000"/>
                </a:solidFill>
              </a:rPr>
              <a:t>1. Dylunio llong hwyliau.</a:t>
            </a:r>
          </a:p>
          <a:p>
            <a:r>
              <a:rPr lang="cy-GB" dirty="0"/>
              <a:t>Faint o fastiau ?</a:t>
            </a:r>
          </a:p>
          <a:p>
            <a:r>
              <a:rPr lang="cy-GB" dirty="0"/>
              <a:t>Faint o hwyliau ?</a:t>
            </a:r>
          </a:p>
          <a:p>
            <a:r>
              <a:rPr lang="cy-GB" dirty="0"/>
              <a:t>Sut rigin ? (sgwâr, blaen ac ôl?)</a:t>
            </a:r>
          </a:p>
          <a:p>
            <a:endParaRPr lang="cy-GB" dirty="0"/>
          </a:p>
          <a:p>
            <a:pPr marL="0" indent="0">
              <a:buNone/>
            </a:pPr>
            <a:r>
              <a:rPr lang="cy-GB" dirty="0">
                <a:solidFill>
                  <a:srgbClr val="FF0000"/>
                </a:solidFill>
              </a:rPr>
              <a:t>2. </a:t>
            </a:r>
            <a:r>
              <a:rPr lang="cy-GB" u="sng" dirty="0">
                <a:solidFill>
                  <a:srgbClr val="FF0000"/>
                </a:solidFill>
              </a:rPr>
              <a:t>Gwnewch gwch papur </a:t>
            </a:r>
          </a:p>
          <a:p>
            <a:endParaRPr lang="cy-GB" dirty="0"/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707693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552</Words>
  <Application>Microsoft Office PowerPoint</Application>
  <PresentationFormat>On-screen Show (4:3)</PresentationFormat>
  <Paragraphs>138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Georgia</vt:lpstr>
      <vt:lpstr>Wingdings</vt:lpstr>
      <vt:lpstr>Wingdings 2</vt:lpstr>
      <vt:lpstr>Civic</vt:lpstr>
      <vt:lpstr>Fuoch chi ’rioed yn morio?</vt:lpstr>
      <vt:lpstr>MÔR</vt:lpstr>
      <vt:lpstr>‘corff o ddŵr heli’ yw môr</vt:lpstr>
      <vt:lpstr>Ar y Môr</vt:lpstr>
      <vt:lpstr>Tasgau  !</vt:lpstr>
      <vt:lpstr>Cwch, Bad, Llong....</vt:lpstr>
      <vt:lpstr>Tasg ! Gwnewch dabl o longau:</vt:lpstr>
      <vt:lpstr>Llongau hwyliau  ers talwm...</vt:lpstr>
      <vt:lpstr>Eich tro chi ! Tasgau </vt:lpstr>
      <vt:lpstr>Caneuon Môr : siantis</vt:lpstr>
      <vt:lpstr>‘Llongau Caernarfon’ J Glyn Davies</vt:lpstr>
      <vt:lpstr>Hoffech CHI fynd i  forio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Fuoch chi ’rioed yn morio?</dc:title>
  <dc:creator>Admin</dc:creator>
  <cp:lastModifiedBy>Beca Fflur</cp:lastModifiedBy>
  <cp:revision>24</cp:revision>
  <cp:lastPrinted>2022-09-20T21:22:18Z</cp:lastPrinted>
  <dcterms:created xsi:type="dcterms:W3CDTF">2022-09-14T20:09:17Z</dcterms:created>
  <dcterms:modified xsi:type="dcterms:W3CDTF">2023-03-30T14:50:31Z</dcterms:modified>
</cp:coreProperties>
</file>