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BD843-E2B9-48F3-8AA7-56D365F02AD0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95FDF-8314-43B5-BE18-2BB3146B5A29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081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5FDF-8314-43B5-BE18-2BB3146B5A29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1158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2462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4323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0789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2666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0610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9542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6632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1579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4963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87753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711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4CD0-B1E6-4E55-9CE5-BFD131238248}" type="datetimeFigureOut">
              <a:rPr lang="cy-GB" smtClean="0"/>
              <a:t>27/03/2023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5463-2F25-4537-8394-273394AE32BD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8664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y-GB" sz="7200" dirty="0" smtClean="0">
                <a:solidFill>
                  <a:srgbClr val="FF0000"/>
                </a:solidFill>
              </a:rPr>
              <a:t>Stori’r Sgerbwd</a:t>
            </a:r>
            <a:endParaRPr lang="cy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y-GB" dirty="0" smtClean="0"/>
              <a:t>Rhan 1: Esgyrn a Beddau</a:t>
            </a:r>
          </a:p>
          <a:p>
            <a:r>
              <a:rPr lang="cy-GB" dirty="0" smtClean="0"/>
              <a:t>23/2/2022</a:t>
            </a:r>
            <a:endParaRPr lang="cy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8" y="332656"/>
            <a:ext cx="22066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6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Addurno carreg fedd 2</a:t>
            </a:r>
            <a:endParaRPr lang="cy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786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dirty="0" smtClean="0">
                <a:solidFill>
                  <a:srgbClr val="FF0000"/>
                </a:solidFill>
              </a:rPr>
              <a:t>Esgyrn Sgerbwd : Lladin, Cymraeg a Saesneg</a:t>
            </a:r>
            <a:br>
              <a:rPr lang="cy-GB" dirty="0" smtClean="0">
                <a:solidFill>
                  <a:srgbClr val="FF0000"/>
                </a:solidFill>
              </a:rPr>
            </a:br>
            <a:r>
              <a:rPr lang="cy-GB" dirty="0" smtClean="0">
                <a:solidFill>
                  <a:srgbClr val="FF0000"/>
                </a:solidFill>
              </a:rPr>
              <a:t> </a:t>
            </a:r>
            <a:endParaRPr lang="cy-GB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880547" y="1600200"/>
          <a:ext cx="3382905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391"/>
                <a:gridCol w="1127757"/>
                <a:gridCol w="1127757"/>
              </a:tblGrid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Penglog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Cranium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Skull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Clun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Femur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Hip bone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Cawell asennau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Costa cavea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Rib cage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Pellen pen-glin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Patella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Knee-cap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Asgwrn cefn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Spine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Back bone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Pont yr ysgwydd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Clovicle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Collar bone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Pelfis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Pelvis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Pelvis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Crimog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Tibia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Shin bone (inner lower leg bone)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Garddwrn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Carpals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Wrist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Uwch-elin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Humerus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Upper arm bone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Is- elin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Radius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Lower arm bone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Esgyrn traed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Metatarsals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Feet bones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Esgyrn dwylo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Metacarpols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Hand bones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Ffibiwla</a:t>
                      </a:r>
                      <a:endParaRPr lang="cy-GB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 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>
                          <a:effectLst/>
                        </a:rPr>
                        <a:t>Fibula</a:t>
                      </a:r>
                      <a:endParaRPr lang="cy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y-GB" sz="900" dirty="0">
                          <a:effectLst/>
                        </a:rPr>
                        <a:t>Outer lower leg bone</a:t>
                      </a:r>
                      <a:endParaRPr lang="cy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</a:tbl>
          </a:graphicData>
        </a:graphic>
      </p:graphicFrame>
      <p:pic>
        <p:nvPicPr>
          <p:cNvPr id="4100" name="Picture 4" descr="C:\Users\Admin\AppData\Local\Microsoft\Windows\Temporary Internet Files\Content.IE5\KNV33H60\120px-Hip_bone_-_close-up_-_posterior_view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733">
            <a:off x="6982075" y="4496982"/>
            <a:ext cx="1238706" cy="123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AppData\Local\Microsoft\Windows\Temporary Internet Files\Content.IE5\2YEH16R6\Figure_38_03_09-1024x6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25">
            <a:off x="539552" y="4487888"/>
            <a:ext cx="1445261" cy="9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AppData\Local\Microsoft\Windows\Temporary Internet Files\Content.IE5\2YEH16R6\skull_bone_weird_skull_and_crossbones_creepy-13745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3424" y="1340768"/>
            <a:ext cx="13921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Admin\AppData\Local\Microsoft\Windows\Temporary Internet Files\Content.IE5\FK47V2N4\Gray-square.002_galler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8" y="1686890"/>
            <a:ext cx="1395988" cy="13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>
                <a:solidFill>
                  <a:srgbClr val="FF0000"/>
                </a:solidFill>
              </a:rPr>
              <a:t>Dewch i ddawnsio fel sgerbwd  !</a:t>
            </a:r>
            <a:endParaRPr lang="cy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dirty="0" smtClean="0"/>
              <a:t>https://www.youtube.com/watch?v=YjJONLPzGfY</a:t>
            </a:r>
            <a:endParaRPr lang="cy-GB" dirty="0"/>
          </a:p>
        </p:txBody>
      </p:sp>
      <p:pic>
        <p:nvPicPr>
          <p:cNvPr id="1026" name="Picture 2" descr="C:\Users\Admin\AppData\Local\Microsoft\Windows\Temporary Internet Files\Content.IE5\2YEH16R6\halloween-skeleton-jumping-dance-isolated-background-illustration-602397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368152" cy="13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AppData\Local\Microsoft\Windows\Temporary Internet Files\Content.IE5\2YEH16R6\halloween-skeleton-jumping-dance-isolated-background-illustration-6023976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2269968" cy="22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sz="7300" dirty="0" smtClean="0">
                <a:solidFill>
                  <a:srgbClr val="FF0000"/>
                </a:solidFill>
              </a:rPr>
              <a:t>Dem Bones  </a:t>
            </a:r>
            <a:r>
              <a:rPr lang="cy-GB" dirty="0" smtClean="0">
                <a:solidFill>
                  <a:srgbClr val="FF0000"/>
                </a:solidFill>
              </a:rPr>
              <a:t/>
            </a:r>
            <a:br>
              <a:rPr lang="cy-GB" dirty="0" smtClean="0">
                <a:solidFill>
                  <a:srgbClr val="FF0000"/>
                </a:solidFill>
              </a:rPr>
            </a:br>
            <a:endParaRPr lang="cy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Dem bones, dem bones, dem dry bones,</a:t>
            </a:r>
          </a:p>
          <a:p>
            <a:r>
              <a:rPr lang="de-DE" dirty="0" smtClean="0"/>
              <a:t>Dem bones, dem bones, dem dry bones,</a:t>
            </a:r>
          </a:p>
          <a:p>
            <a:r>
              <a:rPr lang="de-DE" dirty="0" smtClean="0"/>
              <a:t>Dem bones, dem bones, dem dry bones,</a:t>
            </a:r>
          </a:p>
          <a:p>
            <a:r>
              <a:rPr lang="de-DE" dirty="0" smtClean="0"/>
              <a:t>Now shake dem skeleton bones!</a:t>
            </a:r>
          </a:p>
          <a:p>
            <a:endParaRPr lang="cy-GB" dirty="0" smtClean="0"/>
          </a:p>
          <a:p>
            <a:r>
              <a:rPr lang="cy-GB" dirty="0" smtClean="0"/>
              <a:t>Esg-yrn, esg-yrn, esg- yrn sychion.....</a:t>
            </a:r>
          </a:p>
          <a:p>
            <a:r>
              <a:rPr lang="cy-GB" dirty="0" smtClean="0"/>
              <a:t>Ysgwydd, pen a throed !</a:t>
            </a:r>
            <a:endParaRPr lang="cy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3652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dirty="0" smtClean="0">
                <a:solidFill>
                  <a:srgbClr val="FF0000"/>
                </a:solidFill>
              </a:rPr>
              <a:t>Sgerbwd = esgyrn</a:t>
            </a:r>
            <a:br>
              <a:rPr lang="cy-GB" dirty="0" smtClean="0">
                <a:solidFill>
                  <a:srgbClr val="FF0000"/>
                </a:solidFill>
              </a:rPr>
            </a:br>
            <a:r>
              <a:rPr lang="cy-GB" dirty="0" smtClean="0">
                <a:solidFill>
                  <a:srgbClr val="FF0000"/>
                </a:solidFill>
              </a:rPr>
              <a:t>Ymadroddion :</a:t>
            </a:r>
            <a:endParaRPr lang="cy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 smtClean="0"/>
              <a:t>Esgyrn sychion    (Asgwrn sych)</a:t>
            </a:r>
          </a:p>
          <a:p>
            <a:r>
              <a:rPr lang="cy-GB" dirty="0" smtClean="0"/>
              <a:t>Agos at yr asgwrn</a:t>
            </a:r>
          </a:p>
          <a:p>
            <a:r>
              <a:rPr lang="cy-GB" dirty="0" smtClean="0"/>
              <a:t>Crafu asgwrn</a:t>
            </a:r>
          </a:p>
          <a:p>
            <a:endParaRPr lang="cy-GB" dirty="0" smtClean="0"/>
          </a:p>
          <a:p>
            <a:r>
              <a:rPr lang="cy-GB" dirty="0" smtClean="0">
                <a:solidFill>
                  <a:srgbClr val="FF0000"/>
                </a:solidFill>
              </a:rPr>
              <a:t>Beth yw ystyr yr idiomau hyn?</a:t>
            </a:r>
          </a:p>
          <a:p>
            <a:r>
              <a:rPr lang="cy-GB" dirty="0" smtClean="0">
                <a:solidFill>
                  <a:srgbClr val="FF0000"/>
                </a:solidFill>
              </a:rPr>
              <a:t>Fedrwch chi feddwl am ragor?</a:t>
            </a:r>
          </a:p>
          <a:p>
            <a:pPr marL="0" indent="0">
              <a:buNone/>
            </a:pPr>
            <a:endParaRPr lang="cy-GB" dirty="0" smtClean="0"/>
          </a:p>
          <a:p>
            <a:endParaRPr lang="cy-GB" dirty="0"/>
          </a:p>
        </p:txBody>
      </p:sp>
      <p:pic>
        <p:nvPicPr>
          <p:cNvPr id="3076" name="Picture 4" descr="C:\Users\Admin\AppData\Local\Microsoft\Windows\Temporary Internet Files\Content.IE5\OJJWJQQJ\thigh-bon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14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y-GB" dirty="0" smtClean="0">
                <a:solidFill>
                  <a:srgbClr val="FF0000"/>
                </a:solidFill>
              </a:rPr>
              <a:t>Cyflwyniad</a:t>
            </a:r>
            <a:r>
              <a:rPr lang="cy-GB" dirty="0" smtClean="0"/>
              <a:t> 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y-GB" dirty="0" smtClean="0"/>
              <a:t>‘Sgerbwd’ o weithgareddau i blant CA2 </a:t>
            </a:r>
          </a:p>
          <a:p>
            <a:pPr marL="0" indent="0">
              <a:buNone/>
            </a:pPr>
            <a:endParaRPr lang="cy-GB" dirty="0"/>
          </a:p>
          <a:p>
            <a:r>
              <a:rPr lang="cy-GB" dirty="0" smtClean="0"/>
              <a:t>1. Dylunio carreg fedd i Madrun – ewch o gwmpas y fynwent i gael ysbrydoliaeth !</a:t>
            </a:r>
            <a:endParaRPr lang="cy-GB" dirty="0"/>
          </a:p>
          <a:p>
            <a:r>
              <a:rPr lang="cy-GB" dirty="0" smtClean="0"/>
              <a:t>2. dim ond 60% o Fadrun sydd wedi goroesi.</a:t>
            </a:r>
          </a:p>
          <a:p>
            <a:pPr marL="0" indent="0">
              <a:buNone/>
            </a:pPr>
            <a:r>
              <a:rPr lang="cy-GB" dirty="0" smtClean="0"/>
              <a:t>Edrychwch ar ei sgerbwd a cheisio enwi’r esgyrn.</a:t>
            </a:r>
          </a:p>
          <a:p>
            <a:r>
              <a:rPr lang="cy-GB" dirty="0" smtClean="0"/>
              <a:t>3.  Dysgwch enwau esgyrn – teirieithog !</a:t>
            </a:r>
          </a:p>
          <a:p>
            <a:r>
              <a:rPr lang="cy-GB" dirty="0" smtClean="0"/>
              <a:t>4. gwnewch fodel cerdyn o sgerbwd-sy’n gallu symud !</a:t>
            </a:r>
          </a:p>
          <a:p>
            <a:r>
              <a:rPr lang="cy-GB" dirty="0" smtClean="0"/>
              <a:t>5.  Mwynhewch ddawnsio ‘Dawns y Sgerbwd’ !</a:t>
            </a:r>
          </a:p>
          <a:p>
            <a:pPr marL="0" indent="0">
              <a:buNone/>
            </a:pPr>
            <a:endParaRPr lang="cy-GB" dirty="0" smtClean="0"/>
          </a:p>
        </p:txBody>
      </p:sp>
    </p:spTree>
    <p:extLst>
      <p:ext uri="{BB962C8B-B14F-4D97-AF65-F5344CB8AC3E}">
        <p14:creationId xmlns:p14="http://schemas.microsoft.com/office/powerpoint/2010/main" val="27777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Dylunio Carreg Fedd 1.</a:t>
            </a:r>
            <a:endParaRPr lang="cy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895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Dylunio carreg fedd 2</a:t>
            </a:r>
            <a:endParaRPr lang="cy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598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Dylunio carreg fedd 3</a:t>
            </a:r>
            <a:endParaRPr lang="cy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561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Dylunio carreg fedd 4</a:t>
            </a:r>
            <a:endParaRPr lang="cy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162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Dylunio carreg fedd 5</a:t>
            </a:r>
            <a:endParaRPr lang="cy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45" y="1600200"/>
            <a:ext cx="4212710" cy="4525963"/>
          </a:xfrm>
        </p:spPr>
      </p:pic>
    </p:spTree>
    <p:extLst>
      <p:ext uri="{BB962C8B-B14F-4D97-AF65-F5344CB8AC3E}">
        <p14:creationId xmlns:p14="http://schemas.microsoft.com/office/powerpoint/2010/main" val="5060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Dylunio carreg fedd 6</a:t>
            </a:r>
            <a:endParaRPr lang="cy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531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Addurno carreg fedd 1</a:t>
            </a:r>
            <a:endParaRPr lang="cy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128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286</Words>
  <Application>Microsoft Office PowerPoint</Application>
  <PresentationFormat>On-screen Show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Stori’r Sgerbwd</vt:lpstr>
      <vt:lpstr>Cyflwyniad </vt:lpstr>
      <vt:lpstr>Dylunio Carreg Fedd 1.</vt:lpstr>
      <vt:lpstr>Dylunio carreg fedd 2</vt:lpstr>
      <vt:lpstr>Dylunio carreg fedd 3</vt:lpstr>
      <vt:lpstr>Dylunio carreg fedd 4</vt:lpstr>
      <vt:lpstr>Dylunio carreg fedd 5</vt:lpstr>
      <vt:lpstr>Dylunio carreg fedd 6</vt:lpstr>
      <vt:lpstr>Addurno carreg fedd 1</vt:lpstr>
      <vt:lpstr>Addurno carreg fedd 2</vt:lpstr>
      <vt:lpstr>Esgyrn Sgerbwd : Lladin, Cymraeg a Saesneg  </vt:lpstr>
      <vt:lpstr>Dewch i ddawnsio fel sgerbwd  !</vt:lpstr>
      <vt:lpstr>Dem Bones   </vt:lpstr>
      <vt:lpstr>Sgerbwd = esgyrn Ymadroddion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Stori’r Sgerbwd</dc:title>
  <dc:creator>Admin</dc:creator>
  <cp:lastModifiedBy>Admin</cp:lastModifiedBy>
  <cp:revision>11</cp:revision>
  <dcterms:created xsi:type="dcterms:W3CDTF">2022-02-23T10:11:01Z</dcterms:created>
  <dcterms:modified xsi:type="dcterms:W3CDTF">2023-03-27T17:05:20Z</dcterms:modified>
</cp:coreProperties>
</file>